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hyperlink" Target="&#12304;turn0search6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hyperlink" Target="&#12304;turn0search7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hyperlink" Target="&#12304;turn0search1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Relationship Id="rId3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Relationship Id="rId3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hyperlink" Target="https://www.thinkglobalhealth.org/article/health-latin-america-and-promise-artificial-intelligence#:~:text=Argentina%2C%20Brazil%2C%20Chile%2C%20and%20Colombia,remarkable%20results%20for%20the%20region%27s" TargetMode="External"/><Relationship Id="rId3" Type="http://schemas.openxmlformats.org/officeDocument/2006/relationships/hyperlink" Target="https://www.thinkglobalhealth.org/article/health-latin-america-and-promise-artificial-intelligence#:~:text=Brazil%20currently%20leads%20the%20region,featuring%20digital%20health%2C%20including%20AI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https://www.kcl.ac.uk/news/nhs-data-enables-ai-model-for-optimising-diabetic-eye-screening#:~:text=NHS%20data%20enables%20AI%20model,for%20optimising%20diabetic%20eye%20screen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3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hyperlink" Target="https://www.grandviewresearch.com/horizon/outlook/ai-in-healthcare-market/latin-america#:~:text=Latin%20America%20Ai%20In%20Healthcare,Market%20Size%20%26%20Outlook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3" Type="http://schemas.openxmlformats.org/officeDocument/2006/relationships/hyperlink" Target="www.pewresearch.org/wp-content/uploads/sites/20/2023/02/PS_2023.02.22_AI-health_REPORT.pdf#:~:text=patient%20and%20health%20care%20provider%3A,records%20worse%2C%20compared%20with%2022" TargetMode="External"/><Relationship Id="rId4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hyperlink" Target="https://www.eetimes.eu/waymos-robotaxi-program-progress-and-potential/#:~:text=In%20the%20robotaxi%20deployment%20stage%2C,Waymo%20currently%20operates%20its" TargetMode="External"/><Relationship Id="rId3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hyperlink" Target="rise.orau.gov/internships-fellowships/documents/scholarships/autonomous-driving/sae-international-levels-of-autonomous-driving-and-sensor-packages.pdf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hyperlink" Target="https://www.eetimes.eu/waymos-robotaxi-program-progress-and-potential/#:~:text=In%20the%20robotaxi%20deployment%20stage%2C,Waymo%20currently%20operates%20its" TargetMode="External"/><Relationship Id="rId3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hyperlink" Target="https://en.wikipedia.org/wiki/Death_of_Elaine_Herzberg#:~:text=The%20death%20of%20Elaine%20Herzberg,3" TargetMode="External"/><Relationship Id="rId3" Type="http://schemas.openxmlformats.org/officeDocument/2006/relationships/hyperlink" Target="https://en.wikipedia.org/wiki/List_of_Tesla_Autopilot_crashes#:~:text=Initially%2C%20the%20California%20Highway%20Patrol,Report%20ID%2013781%E2%80%934963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hyperlink" Target="https://pmc.ncbi.nlm.nih.gov/articles/PMC8979579/#:~:text=,%E2%80%9D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hyperlink" Target="&#12304;turn0search7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hyperlink" Target="rise.orau.gov/internships-fellowships/documents/scholarships/autonomous-driving/sae-international-levels-of-autonomous-driving-and-sensor-packages.pdf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5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hyperlink" Target="https://en.wikipedia.org/wiki/Death_of_Elaine_Herzberg#:~:text=The%20death%20of%20Elaine%20Herzberg,3" TargetMode="External"/><Relationship Id="rId3" Type="http://schemas.openxmlformats.org/officeDocument/2006/relationships/hyperlink" Target="https://pmc.ncbi.nlm.nih.gov/articles/PMC8979579/#:~:text=,%E2%80%9D" TargetMode="External"/><Relationship Id="rId4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5029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a la política pública</a:t>
            </a:r>
            <a:pPr algn="l" indent="0" marL="0">
              <a:buNone/>
            </a:pPr>
            <a:endParaRPr lang="en-US" sz="3000" dirty="0"/>
          </a:p>
          <a:p>
            <a:pPr algn="l"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gobernar la IA en el sector público</a:t>
            </a:r>
            <a:endParaRPr lang="en-US" sz="3000" dirty="0"/>
          </a:p>
        </p:txBody>
      </p:sp>
      <p:pic>
        <p:nvPicPr>
          <p:cNvPr id="3" name="Image 0" descr="/home/oai/share/cached_assets_used/slide1.png">    </p:cNvPr>
          <p:cNvPicPr>
            <a:picLocks noChangeAspect="1"/>
          </p:cNvPicPr>
          <p:nvPr/>
        </p:nvPicPr>
        <p:blipFill>
          <a:blip r:embed="rId1"/>
          <a:srcRect l="1316" r="1316" t="0" b="0"/>
          <a:stretch/>
        </p:blipFill>
        <p:spPr>
          <a:xfrm>
            <a:off x="5486400" y="731520"/>
            <a:ext cx="33832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Visión estratégica y ética pública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Interacción ciudadana y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800" b="1" dirty="0">
                <a:solidFill>
                  <a:srgbClr val="5DA5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pPr algn="l"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obligatorias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Política y regulación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equilibrio entre innovación y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regulación de IA busca maximizar beneficios públicos y minimizar daños — sin frenar la innovación.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regular la IA?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Encontrar el punto justo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Decisiones críticas: empleo, salud,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Riesgos: sesgo, privacidad, seguridad, accidentes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"Ni sub‑ni sobre‑regulación": encontrar el punto justo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 de enfoques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regiones</a:t>
            </a:r>
            <a:endParaRPr lang="en-US" sz="20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371600"/>
                <a:gridCol w="365760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Región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Enfoque resumido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Ley integral; modelo por riesgo; prohibiciones puntuales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obligatoria en sector público; 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 2338/2023; riesgo “excesivo” y “alto”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Guías sectoriales; leyes locales contra sesgo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estatal; revisiones de 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Política CONPES; estrategia 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Unión Europea: Ley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basado en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Categorías: riesgo inaceptable (prohibido), alto (requisitos estrictos), limitado (transparencia), mínimo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Ejemplos: social scoring prohibido; IA médica / conducción = alto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Obligaciones: gestión de riesgo, calidad de datos, documentación, supervisión humana, marcado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Canadá: AIA y ADM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pública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Directiva sobre decisiones automatizadas (ADM) en el gobierno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AIA obligatoria antes de desplegar IA: evalúa sesgo, explicabilidad, privacidad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Niveles de impacto → medidas de mitigación y transparencia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Brasil: PL 2338/2023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por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Senado aprobó marco general de IA (2024)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Clasificación por riesgo: “excesivo” (prohibido), “alto” (requisitos: supervisión humana, auditorías)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Ámbitos: infraestructura crítica, justicia, salud, vehículos autónomos, etc.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¿Dónde está la IA hoy?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la vida diaria y en el Estado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Asistentes, búsqueda, traducción, cámara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Chatbots y priorización de trámites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Tráfico, alumbrado, seguridad inteligente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Salud, justicia y educación en cambio</a:t>
            </a:r>
            <a:endParaRPr lang="en-US" sz="1200" dirty="0"/>
          </a:p>
        </p:txBody>
      </p:sp>
      <p:pic>
        <p:nvPicPr>
          <p:cNvPr id="4" name="Image 0" descr="/home/oai/share/cached_assets_used/slide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Unidos: enfoque sectorial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Guías y leyes locales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ley federal única; sectorial + guías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 NYC: auditorías de sesgo para herramientas de contratación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Tendencia: regulaciones estatal/local + guías federales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China: control y seguridad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Medidas interinas 2023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Medidas interinas para IA generativa (2023) exigen revisiones de seguridad y requisitos de contenido/etiquetado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Enfoque en alineación regulatoria con prioridades estatales y gestión de plataformas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Colombia: de estrategia a normativa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CONPES 4144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Política nacional de IA (CONPES 4144) y ruta 2019→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Prioridades: adopción ética, datos, talento, servicios públicos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Oportunidad: adaptar enfoque por riesgo a capacidad institucional local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Temas regulatorios recurrentes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Transparencia (informar uso de 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(pruebas, gestión de riesgos)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(protección de datos)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(quién responde por daños)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Humano en el circuito en decisiones críticas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 de tiempo de hitos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Evolución de políticas</a:t>
            </a:r>
            <a:endParaRPr lang="en-US" sz="20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097280"/>
                <a:gridCol w="393192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Año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Hito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2019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 adopta y operacionaliza ADM + AIA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2021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Borrador de Ley de IA (UE)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Medidas de IA generativa (China)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NYC Local Law 144 (auditorías de sesgo)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 AI Act adoptada (fases)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Brasil: Senado aprueba PL 2338/2023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Comparativa: exigencia vs. flexibilidad</a:t>
            </a:r>
            <a:endParaRPr lang="en-US" sz="20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645920"/>
          <a:ext cx="7772400" cy="3017520"/>
        </p:xfrm>
        <a:graphic>
          <a:graphicData uri="http://schemas.openxmlformats.org/drawingml/2006/table">
            <a:tbl>
              <a:tblPr/>
              <a:tblGrid>
                <a:gridCol w="1188720"/>
                <a:gridCol w="1097280"/>
                <a:gridCol w="1188720"/>
                <a:gridCol w="1097280"/>
                <a:gridCol w="1188720"/>
                <a:gridCol w="1188720"/>
                <a:gridCol w="1188720"/>
              </a:tblGrid>
              <a:tr h="603504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Dimensión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Modelo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público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Sectorial/local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ex‑ante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Estrategia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Prohibiciones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Pocas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Alto 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Según impacto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Revisiones/seguridad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Por definir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3920" y="731520"/>
            <a:ext cx="54864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 para debate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 hospital usó un sistema de IA que sobrediagnosticó a varios pacientes
</a:t>
            </a:r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exigirías como policymaker?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Registro y AIA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Pruebas de seguridad y validación clínica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Supervisión humana y derecho a apelación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Auditoría independiente y reporte público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Sanciones y plan de corrección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salud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Transformando la medicina, salvando vidas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puede salvar vidas, pero requiere supervisión ética y equidad.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Revolucionando la atención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diagnósticos a descubrimientos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Diagnóstico por imágenes: rayos X/MRI más rápidos y precisos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Predicción de brotes y personalización de tratamientos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Descubrimiento de nuevos fármacos con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COVID‑19: rastrear la pandemia y acelerar vacunas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en contextos limitados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Ampliando acceso y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Amplía el acceso en regiones con pocos especialistas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Personaliza la atención y mejora eficiencia hospitalaria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Potencia el compromiso del paciente y la telemedicina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Reduce brechas en salud y desigualdades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2️⃣ ¿Quién confiaría en una IA tanto como en una persona?
</a:t>
            </a:r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Iniciativas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desde el sur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Ministerios de salud en Argentina, Brasil, Chile y Colombia lanzan proyectos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 lidera: estrategia ambiciosa, inversión en I+D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Científicos brasileños descubren antibióticos con IA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Ejemplos reales del mundo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Hospitales y diagnósticos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CHARTwatch (Canadá): monitorea &gt;100 datos y reduce mortalidad en un 26%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NHS (Reino Unido): 1.2M imágenes retinianas para predecir retinopatía 3 años antes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 menos errores médicos y atención preventiva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[18]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optimismo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Médicos y expectativas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55% de doctores usan IA; 53% en la práctica médica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30% muy familiarizados; 80% requieren más formación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~70% ven impacto positivo; 67% creen que mejora la medicina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80% cree que la IA transformará su práctica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Mercado de IA en salud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 de crecimiento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Ingresos 2023: USD 408,6 M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Pronóstico 2030: USD 3 644 M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CAGR 2024–2030: 36,7%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[15]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Desafíos y advertencias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Riesgos en salud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del paciente: cualquier error puede costar vidas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de datos: uso de datos sensibles y posibles violaciones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Sesgo y equidad: modelos no representativos afectan a poblaciones diversas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regulación: ¿quién responde ante fallos?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Ensayos clínicos y aprobación FDA/UE necesarios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Confianza y percepción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Pacientes y médicos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60% de adultos se sienten incómodos; solo 39% cómodos con IA en su atención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38% cree que mejorará resultados; 57% teme empeorar la relación médico‑paciente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37% cree que la seguridad de los registros será peor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~70% de médicos latinos ven impacto positivo; 80% requiere más capacitación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confianza se construye con educación, transparencia y supervisión humana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[16]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[17]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harías ante un error de IA?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Hospital rural utiliza IA para leer radiografías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pasa por alto un signo sutil de cáncer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¿Debemos depender menos? ¿Reentrenar el modelo?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¿Informar siempre cuando se usa IA?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¿Confirmación humana obligatoria?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Vehículos autónomos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Hacia un futuro impulsado por 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Prometen seguridad y conveniencia, pero exigen regulación.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[19]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son los vehículos autónomos?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Concepto y niveles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Vehículos, buses o camiones que se conducen solos mediante IA, sensores y mapas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Niveles SAE: 2–3 (autonomía parcial) → 5 (total). El humano pasa de supervisor a pasajero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Tecnología ya en pruebas: programas piloto en varios países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potenciales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Seguridad, movilidad y eficiencia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Seguridad: elimina errores humanos; salva vidas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inclusiva: facilita transporte para personas mayores y con discapacidad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Flujo eficiente: reduce tráfico con conducción coordinada y platooning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Menor contaminación: si son eléctricos y optimizan rutas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Menos accidentes = menos cargas sanitarias y policiales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Eficiencia y priorización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Calidad y antifraude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Opacidad y sesgos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y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globales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Proyectos y pilotos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Waymo: robotaxis sin conductor en Phoenix y expansión a Austin y Los Ángeles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Chile: primer shuttle autónomo del Cono Sur – 0,8 km de ruta; 6 500 pasajeros en 3 meses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consorcio SegurAuto para tecnologías AV con universidades y automotrices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UE/EE. UU./China: pruebas en ciudades, shuttles y autopistas (pilotos controlados)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Otros: Canadá autoriza ensayos en zonas específicas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[19]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Incidentes de seguridad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Aprendizajes de los accidentes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Uber (2018): vehículo en modo autónomo con conductor de respaldo atropella a una peatona y muere; pruebas suspendidas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Tesla Autopilot: colisiones con vehículos de emergencia estacionados; investigación de NHTSA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Lecciones: agregar sensores, mejorar algoritmos y supervisión antes de escalar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[23]</a:t>
            </a:r>
            <a:endParaRPr lang="en-US" sz="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Dilemas éticos y legales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Trolley problem y responsabilidad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¿Cómo decide la IA entre dos resultados malos? (problema del tranvía)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ley alemana prohíbe discriminar: todas las vidas humanas tienen igual valor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Responsabilidad: conductor, fabricante o software?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marcos claros para compensar a las víctimas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[24]</a:t>
            </a:r>
            <a:endParaRPr lang="en-US" sz="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confianza del público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Encuestas y percepción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66% de personas temen a los vehículos sin conductor; 25% no está segura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Solo ~9% confía plenamente (dato KJZZ)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Interés en funciones de asistencia (frenado de emergencia, mantenimiento de carril) continúa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confianza crecerá con evidencias de seguridad y educación pública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Regulación en práctica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Modelos y enfoques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UE/UK: actualizan leyes de tráfico para manos libres en atascos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EE. UU.: normas estatales y federales; despliegues limitados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AVs son de alto riesgo en PL 2338/2023; requiere certificación y caja negra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China: pruebas masivas en ciudades; control estatal estricto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observa estándares internacionales para planificar futuras normas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Niveles de automatización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Taxonomía SAE 0–5</a:t>
            </a:r>
            <a:endParaRPr lang="en-US" sz="2000" dirty="0"/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926080"/>
        </p:xfrm>
        <a:graphic>
          <a:graphicData uri="http://schemas.openxmlformats.org/drawingml/2006/table">
            <a:tbl>
              <a:tblPr/>
              <a:tblGrid>
                <a:gridCol w="914400"/>
                <a:gridCol w="4114800"/>
              </a:tblGrid>
              <a:tr h="418011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Nivel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Sin automatización – el humano conduce y el sistema solo alerta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Asistencia al conductor – controla dirección o velocidad pero requiere atención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parcial – combina funciones (dirección + velocidad), pero el humano supervisa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condicional – el vehículo opera solo en entornos específicos; el humano actúa como respaldo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Alta automatización – el vehículo puede conducir solo en determinadas condiciones geográficas/meteorológicas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total – el vehículo se conduce solo en todas las condiciones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¿Viajarías en un bus autónomo?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 despliega un bus autónomo en Manizales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¿Te subirías? ¿Qué condiciones necesitas? (operador humano, periodo sin accidentes, etc.)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Imaginen un choque entre un AV y un carro convencional: ¿quién paga?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Debatir sobre confianza, responsabilidad y preparación de infraestructuras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algorítmico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Gobernanza de datos y auditorías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rápido: políticas y leyes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 · Canadá · Brasil ·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UE: ley con enfoque por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Canadá: Directiva ADM (AIA)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PL nacional en trámite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CONPES IA 2019→2025</a:t>
            </a:r>
            <a:endParaRPr lang="en-US" sz="1200" dirty="0"/>
          </a:p>
        </p:txBody>
      </p:sp>
      <p:pic>
        <p:nvPicPr>
          <p:cNvPr id="4" name="Image 0" descr="/home/oai/share/cached_assets_used/slide6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Estado: más allá de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Implicación: skills y controles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IA en salud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Vehículos autónomos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Equidad algorítmica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Encuestas rápidas por bloque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y plantillas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Trae un ejemplo local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Notas y enlaces al final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2025-10-12T17:29:10Z</dcterms:created>
  <dcterms:modified xsi:type="dcterms:W3CDTF">2025-10-12T17:29:10Z</dcterms:modified>
</cp:coreProperties>
</file>